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3" r:id="rId15"/>
    <p:sldId id="272"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98"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7104"/>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Diego Bez Zambiazzi</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7" name="Pr1">
            <a:hlinkClick r:id="" action="ppaction://media"/>
            <a:extLst>
              <a:ext uri="{FF2B5EF4-FFF2-40B4-BE49-F238E27FC236}">
                <a16:creationId xmlns:a16="http://schemas.microsoft.com/office/drawing/2014/main" id="{5CDD7E29-74D6-4D35-8381-40473406FD4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79338" y="5259387"/>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83"/>
    </mc:Choice>
    <mc:Fallback>
      <p:transition spd="slow" advTm="7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8334-D5CC-4D47-ACD1-23006AC923FE}"/>
              </a:ext>
            </a:extLst>
          </p:cNvPr>
          <p:cNvSpPr>
            <a:spLocks noGrp="1"/>
          </p:cNvSpPr>
          <p:nvPr>
            <p:ph type="title"/>
          </p:nvPr>
        </p:nvSpPr>
        <p:spPr/>
        <p:txBody>
          <a:bodyPr/>
          <a:lstStyle/>
          <a:p>
            <a:r>
              <a:rPr lang="en-US" dirty="0" err="1"/>
              <a:t>TestPositiveInteger</a:t>
            </a:r>
            <a:endParaRPr lang="en-US" dirty="0"/>
          </a:p>
        </p:txBody>
      </p:sp>
      <p:sp>
        <p:nvSpPr>
          <p:cNvPr id="3" name="Text Placeholder 2">
            <a:extLst>
              <a:ext uri="{FF2B5EF4-FFF2-40B4-BE49-F238E27FC236}">
                <a16:creationId xmlns:a16="http://schemas.microsoft.com/office/drawing/2014/main" id="{5D07E91C-1F26-4ABE-8E91-A5DB0D8D4C7B}"/>
              </a:ext>
            </a:extLst>
          </p:cNvPr>
          <p:cNvSpPr>
            <a:spLocks noGrp="1"/>
          </p:cNvSpPr>
          <p:nvPr>
            <p:ph type="body" idx="1"/>
          </p:nvPr>
        </p:nvSpPr>
        <p:spPr/>
        <p:txBody>
          <a:bodyPr/>
          <a:lstStyle/>
          <a:p>
            <a:r>
              <a:rPr lang="en-US" dirty="0"/>
              <a:t>Noncompliant Code does not pass:</a:t>
            </a:r>
          </a:p>
        </p:txBody>
      </p:sp>
      <p:pic>
        <p:nvPicPr>
          <p:cNvPr id="13" name="Picture 12" descr="Text&#10;&#10;Description automatically generated">
            <a:extLst>
              <a:ext uri="{FF2B5EF4-FFF2-40B4-BE49-F238E27FC236}">
                <a16:creationId xmlns:a16="http://schemas.microsoft.com/office/drawing/2014/main" id="{F95AF7A9-3F88-4791-850D-28C29358B4EF}"/>
              </a:ext>
            </a:extLst>
          </p:cNvPr>
          <p:cNvPicPr>
            <a:picLocks noChangeAspect="1"/>
          </p:cNvPicPr>
          <p:nvPr/>
        </p:nvPicPr>
        <p:blipFill>
          <a:blip r:embed="rId4"/>
          <a:stretch>
            <a:fillRect/>
          </a:stretch>
        </p:blipFill>
        <p:spPr>
          <a:xfrm>
            <a:off x="5972174" y="2917319"/>
            <a:ext cx="4914352" cy="3438525"/>
          </a:xfrm>
          <a:prstGeom prst="rect">
            <a:avLst/>
          </a:prstGeom>
        </p:spPr>
      </p:pic>
      <p:pic>
        <p:nvPicPr>
          <p:cNvPr id="15" name="Picture 14" descr="Text&#10;&#10;Description automatically generated">
            <a:extLst>
              <a:ext uri="{FF2B5EF4-FFF2-40B4-BE49-F238E27FC236}">
                <a16:creationId xmlns:a16="http://schemas.microsoft.com/office/drawing/2014/main" id="{E6E11690-D7AA-43F5-9FF7-B454D62E3B4F}"/>
              </a:ext>
            </a:extLst>
          </p:cNvPr>
          <p:cNvPicPr>
            <a:picLocks noChangeAspect="1"/>
          </p:cNvPicPr>
          <p:nvPr/>
        </p:nvPicPr>
        <p:blipFill>
          <a:blip r:embed="rId5"/>
          <a:stretch>
            <a:fillRect/>
          </a:stretch>
        </p:blipFill>
        <p:spPr>
          <a:xfrm>
            <a:off x="1091517" y="2917319"/>
            <a:ext cx="4241932" cy="3009900"/>
          </a:xfrm>
          <a:prstGeom prst="rect">
            <a:avLst/>
          </a:prstGeom>
        </p:spPr>
      </p:pic>
      <p:pic>
        <p:nvPicPr>
          <p:cNvPr id="4" name="Pr10">
            <a:hlinkClick r:id="" action="ppaction://media"/>
            <a:extLst>
              <a:ext uri="{FF2B5EF4-FFF2-40B4-BE49-F238E27FC236}">
                <a16:creationId xmlns:a16="http://schemas.microsoft.com/office/drawing/2014/main" id="{DED01FC4-FD86-4FEB-842C-A6DD4E17E6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46000" y="5812285"/>
            <a:ext cx="406400" cy="406400"/>
          </a:xfrm>
          <a:prstGeom prst="rect">
            <a:avLst/>
          </a:prstGeom>
        </p:spPr>
      </p:pic>
    </p:spTree>
    <p:extLst>
      <p:ext uri="{BB962C8B-B14F-4D97-AF65-F5344CB8AC3E}">
        <p14:creationId xmlns:p14="http://schemas.microsoft.com/office/powerpoint/2010/main" val="2855343613"/>
      </p:ext>
    </p:extLst>
  </p:cSld>
  <p:clrMapOvr>
    <a:masterClrMapping/>
  </p:clrMapOvr>
  <mc:AlternateContent xmlns:mc="http://schemas.openxmlformats.org/markup-compatibility/2006">
    <mc:Choice xmlns:p14="http://schemas.microsoft.com/office/powerpoint/2010/main" Requires="p14">
      <p:transition spd="slow" p14:dur="2000" advTm="28351"/>
    </mc:Choice>
    <mc:Fallback>
      <p:transition spd="slow" advTm="28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342A-CCC4-4579-894D-DE566FB69B45}"/>
              </a:ext>
            </a:extLst>
          </p:cNvPr>
          <p:cNvSpPr>
            <a:spLocks noGrp="1"/>
          </p:cNvSpPr>
          <p:nvPr>
            <p:ph type="title"/>
          </p:nvPr>
        </p:nvSpPr>
        <p:spPr/>
        <p:txBody>
          <a:bodyPr/>
          <a:lstStyle/>
          <a:p>
            <a:r>
              <a:rPr lang="en-US" dirty="0" err="1"/>
              <a:t>TestPositiveInteger</a:t>
            </a:r>
            <a:endParaRPr lang="en-US" dirty="0"/>
          </a:p>
        </p:txBody>
      </p:sp>
      <p:sp>
        <p:nvSpPr>
          <p:cNvPr id="3" name="Text Placeholder 2">
            <a:extLst>
              <a:ext uri="{FF2B5EF4-FFF2-40B4-BE49-F238E27FC236}">
                <a16:creationId xmlns:a16="http://schemas.microsoft.com/office/drawing/2014/main" id="{ADCBAA72-A018-4FD4-811A-8E04CC26C120}"/>
              </a:ext>
            </a:extLst>
          </p:cNvPr>
          <p:cNvSpPr>
            <a:spLocks noGrp="1"/>
          </p:cNvSpPr>
          <p:nvPr>
            <p:ph type="body" idx="1"/>
          </p:nvPr>
        </p:nvSpPr>
        <p:spPr/>
        <p:txBody>
          <a:bodyPr/>
          <a:lstStyle/>
          <a:p>
            <a:r>
              <a:rPr lang="en-US" dirty="0"/>
              <a:t>Compliant Code passes:</a:t>
            </a:r>
          </a:p>
        </p:txBody>
      </p:sp>
      <p:pic>
        <p:nvPicPr>
          <p:cNvPr id="9" name="Picture 8" descr="Text&#10;&#10;Description automatically generated">
            <a:extLst>
              <a:ext uri="{FF2B5EF4-FFF2-40B4-BE49-F238E27FC236}">
                <a16:creationId xmlns:a16="http://schemas.microsoft.com/office/drawing/2014/main" id="{AFA4032A-98FA-4D89-96AC-904D2C9A1C1C}"/>
              </a:ext>
            </a:extLst>
          </p:cNvPr>
          <p:cNvPicPr>
            <a:picLocks noChangeAspect="1"/>
          </p:cNvPicPr>
          <p:nvPr/>
        </p:nvPicPr>
        <p:blipFill>
          <a:blip r:embed="rId4"/>
          <a:stretch>
            <a:fillRect/>
          </a:stretch>
        </p:blipFill>
        <p:spPr>
          <a:xfrm>
            <a:off x="1176337" y="3043937"/>
            <a:ext cx="4029076" cy="3090306"/>
          </a:xfrm>
          <a:prstGeom prst="rect">
            <a:avLst/>
          </a:prstGeom>
        </p:spPr>
      </p:pic>
      <p:pic>
        <p:nvPicPr>
          <p:cNvPr id="11" name="Picture 10" descr="Text&#10;&#10;Description automatically generated">
            <a:extLst>
              <a:ext uri="{FF2B5EF4-FFF2-40B4-BE49-F238E27FC236}">
                <a16:creationId xmlns:a16="http://schemas.microsoft.com/office/drawing/2014/main" id="{9A4DE0DF-1843-4BE7-928B-D0369031F511}"/>
              </a:ext>
            </a:extLst>
          </p:cNvPr>
          <p:cNvPicPr>
            <a:picLocks noChangeAspect="1"/>
          </p:cNvPicPr>
          <p:nvPr/>
        </p:nvPicPr>
        <p:blipFill>
          <a:blip r:embed="rId5"/>
          <a:stretch>
            <a:fillRect/>
          </a:stretch>
        </p:blipFill>
        <p:spPr>
          <a:xfrm>
            <a:off x="5786438" y="3043937"/>
            <a:ext cx="5533800" cy="2528887"/>
          </a:xfrm>
          <a:prstGeom prst="rect">
            <a:avLst/>
          </a:prstGeom>
        </p:spPr>
      </p:pic>
      <p:pic>
        <p:nvPicPr>
          <p:cNvPr id="4" name="Pr11">
            <a:hlinkClick r:id="" action="ppaction://media"/>
            <a:extLst>
              <a:ext uri="{FF2B5EF4-FFF2-40B4-BE49-F238E27FC236}">
                <a16:creationId xmlns:a16="http://schemas.microsoft.com/office/drawing/2014/main" id="{D753D34D-17E2-40D5-BD6A-5C3A992A78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82512" y="5884390"/>
            <a:ext cx="406400" cy="406400"/>
          </a:xfrm>
          <a:prstGeom prst="rect">
            <a:avLst/>
          </a:prstGeom>
        </p:spPr>
      </p:pic>
    </p:spTree>
    <p:extLst>
      <p:ext uri="{BB962C8B-B14F-4D97-AF65-F5344CB8AC3E}">
        <p14:creationId xmlns:p14="http://schemas.microsoft.com/office/powerpoint/2010/main" val="1720573654"/>
      </p:ext>
    </p:extLst>
  </p:cSld>
  <p:clrMapOvr>
    <a:masterClrMapping/>
  </p:clrMapOvr>
  <mc:AlternateContent xmlns:mc="http://schemas.openxmlformats.org/markup-compatibility/2006">
    <mc:Choice xmlns:p14="http://schemas.microsoft.com/office/powerpoint/2010/main" Requires="p14">
      <p:transition spd="slow" p14:dur="2000" advTm="15719"/>
    </mc:Choice>
    <mc:Fallback>
      <p:transition spd="slow" advTm="15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F219-452E-40CD-B155-92CC595C3B4A}"/>
              </a:ext>
            </a:extLst>
          </p:cNvPr>
          <p:cNvSpPr>
            <a:spLocks noGrp="1"/>
          </p:cNvSpPr>
          <p:nvPr>
            <p:ph type="title"/>
          </p:nvPr>
        </p:nvSpPr>
        <p:spPr/>
        <p:txBody>
          <a:bodyPr/>
          <a:lstStyle/>
          <a:p>
            <a:r>
              <a:rPr lang="en-US" dirty="0"/>
              <a:t>Test Implicit Type Conversion</a:t>
            </a:r>
          </a:p>
        </p:txBody>
      </p:sp>
      <p:sp>
        <p:nvSpPr>
          <p:cNvPr id="3" name="Text Placeholder 2">
            <a:extLst>
              <a:ext uri="{FF2B5EF4-FFF2-40B4-BE49-F238E27FC236}">
                <a16:creationId xmlns:a16="http://schemas.microsoft.com/office/drawing/2014/main" id="{8762CD5E-B49E-4B0C-9859-F75761BAE259}"/>
              </a:ext>
            </a:extLst>
          </p:cNvPr>
          <p:cNvSpPr>
            <a:spLocks noGrp="1"/>
          </p:cNvSpPr>
          <p:nvPr>
            <p:ph type="body" idx="1"/>
          </p:nvPr>
        </p:nvSpPr>
        <p:spPr/>
        <p:txBody>
          <a:bodyPr/>
          <a:lstStyle/>
          <a:p>
            <a:r>
              <a:rPr lang="en-US" dirty="0"/>
              <a:t>Unit testing helps to understand behavior:</a:t>
            </a:r>
          </a:p>
        </p:txBody>
      </p:sp>
      <p:pic>
        <p:nvPicPr>
          <p:cNvPr id="5" name="Picture 4" descr="Text&#10;&#10;Description automatically generated">
            <a:extLst>
              <a:ext uri="{FF2B5EF4-FFF2-40B4-BE49-F238E27FC236}">
                <a16:creationId xmlns:a16="http://schemas.microsoft.com/office/drawing/2014/main" id="{143876FB-C274-4CF4-B9B0-5F3CF5415B51}"/>
              </a:ext>
            </a:extLst>
          </p:cNvPr>
          <p:cNvPicPr>
            <a:picLocks noChangeAspect="1"/>
          </p:cNvPicPr>
          <p:nvPr/>
        </p:nvPicPr>
        <p:blipFill>
          <a:blip r:embed="rId4"/>
          <a:stretch>
            <a:fillRect/>
          </a:stretch>
        </p:blipFill>
        <p:spPr>
          <a:xfrm>
            <a:off x="685799" y="3003998"/>
            <a:ext cx="4997734" cy="3033712"/>
          </a:xfrm>
          <a:prstGeom prst="rect">
            <a:avLst/>
          </a:prstGeom>
        </p:spPr>
      </p:pic>
      <p:pic>
        <p:nvPicPr>
          <p:cNvPr id="7" name="Picture 6" descr="Text&#10;&#10;Description automatically generated">
            <a:extLst>
              <a:ext uri="{FF2B5EF4-FFF2-40B4-BE49-F238E27FC236}">
                <a16:creationId xmlns:a16="http://schemas.microsoft.com/office/drawing/2014/main" id="{8F17D9D0-9ACA-4316-A5C3-A72BBE7A477A}"/>
              </a:ext>
            </a:extLst>
          </p:cNvPr>
          <p:cNvPicPr>
            <a:picLocks noChangeAspect="1"/>
          </p:cNvPicPr>
          <p:nvPr/>
        </p:nvPicPr>
        <p:blipFill>
          <a:blip r:embed="rId5"/>
          <a:stretch>
            <a:fillRect/>
          </a:stretch>
        </p:blipFill>
        <p:spPr>
          <a:xfrm>
            <a:off x="6508468" y="3003998"/>
            <a:ext cx="4498645" cy="3395662"/>
          </a:xfrm>
          <a:prstGeom prst="rect">
            <a:avLst/>
          </a:prstGeom>
        </p:spPr>
      </p:pic>
      <p:pic>
        <p:nvPicPr>
          <p:cNvPr id="4" name="Pr12">
            <a:hlinkClick r:id="" action="ppaction://media"/>
            <a:extLst>
              <a:ext uri="{FF2B5EF4-FFF2-40B4-BE49-F238E27FC236}">
                <a16:creationId xmlns:a16="http://schemas.microsoft.com/office/drawing/2014/main" id="{52466720-F837-465B-AC9F-CB90A3CFD0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78726" y="5812285"/>
            <a:ext cx="406400" cy="406400"/>
          </a:xfrm>
          <a:prstGeom prst="rect">
            <a:avLst/>
          </a:prstGeom>
        </p:spPr>
      </p:pic>
    </p:spTree>
    <p:extLst>
      <p:ext uri="{BB962C8B-B14F-4D97-AF65-F5344CB8AC3E}">
        <p14:creationId xmlns:p14="http://schemas.microsoft.com/office/powerpoint/2010/main" val="4057736545"/>
      </p:ext>
    </p:extLst>
  </p:cSld>
  <p:clrMapOvr>
    <a:masterClrMapping/>
  </p:clrMapOvr>
  <mc:AlternateContent xmlns:mc="http://schemas.openxmlformats.org/markup-compatibility/2006">
    <mc:Choice xmlns:p14="http://schemas.microsoft.com/office/powerpoint/2010/main" Requires="p14">
      <p:transition spd="slow" p14:dur="2000" advTm="18970"/>
    </mc:Choice>
    <mc:Fallback>
      <p:transition spd="slow" advTm="18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Pr13">
            <a:hlinkClick r:id="" action="ppaction://media"/>
            <a:extLst>
              <a:ext uri="{FF2B5EF4-FFF2-40B4-BE49-F238E27FC236}">
                <a16:creationId xmlns:a16="http://schemas.microsoft.com/office/drawing/2014/main" id="{B3FE829E-91C9-4DCE-A6DC-2300F3FD941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481074" y="5723038"/>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658"/>
    </mc:Choice>
    <mc:Fallback>
      <p:transition spd="slow" advTm="85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6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457200" algn="l" rtl="0">
              <a:lnSpc>
                <a:spcPct val="90000"/>
              </a:lnSpc>
              <a:spcBef>
                <a:spcPts val="500"/>
              </a:spcBef>
              <a:spcAft>
                <a:spcPts val="0"/>
              </a:spcAft>
              <a:buClr>
                <a:schemeClr val="lt1"/>
              </a:buClr>
              <a:buSzPts val="2000"/>
              <a:buNone/>
            </a:pPr>
            <a:r>
              <a:rPr lang="en-US" dirty="0"/>
              <a:t>Pre-production:</a:t>
            </a:r>
          </a:p>
          <a:p>
            <a:pPr marL="685800" lvl="2" indent="-228600">
              <a:buSzPts val="2000"/>
            </a:pPr>
            <a:r>
              <a:rPr lang="en-US" dirty="0"/>
              <a:t>Assess and Plan: Threat Modeling (Microsoft Threat Modeling Tool)</a:t>
            </a:r>
          </a:p>
          <a:p>
            <a:pPr marL="685800" lvl="2" indent="-228600">
              <a:buSzPts val="2000"/>
            </a:pPr>
            <a:r>
              <a:rPr lang="en-US" dirty="0"/>
              <a:t>Design: Unit Testing and Mocking (Google Test)</a:t>
            </a:r>
          </a:p>
          <a:p>
            <a:pPr marL="685800" lvl="2" indent="-228600">
              <a:buSzPts val="2000"/>
            </a:pPr>
            <a:r>
              <a:rPr lang="en-US" dirty="0"/>
              <a:t>Build: Compile build checks</a:t>
            </a:r>
          </a:p>
          <a:p>
            <a:pPr marL="685800" lvl="2" indent="-228600">
              <a:buSzPts val="2000"/>
            </a:pPr>
            <a:r>
              <a:rPr lang="en-US" dirty="0"/>
              <a:t>Verify and Test: Static Application Security Testing (</a:t>
            </a:r>
            <a:r>
              <a:rPr lang="en-US" dirty="0" err="1"/>
              <a:t>Cppcheck</a:t>
            </a:r>
            <a:r>
              <a:rPr lang="en-US" dirty="0"/>
              <a:t>, </a:t>
            </a:r>
            <a:r>
              <a:rPr lang="en-US" dirty="0" err="1"/>
              <a:t>Parasoft</a:t>
            </a:r>
            <a:r>
              <a:rPr lang="en-US" dirty="0"/>
              <a:t> C++test)</a:t>
            </a:r>
          </a:p>
          <a:p>
            <a:pPr marL="457200" lvl="1" indent="-457200" algn="l" rtl="0">
              <a:lnSpc>
                <a:spcPct val="90000"/>
              </a:lnSpc>
              <a:spcBef>
                <a:spcPts val="500"/>
              </a:spcBef>
              <a:spcAft>
                <a:spcPts val="0"/>
              </a:spcAft>
              <a:buClr>
                <a:schemeClr val="lt1"/>
              </a:buClr>
              <a:buSzPts val="2000"/>
              <a:buNone/>
            </a:pPr>
            <a:r>
              <a:rPr lang="en-US" dirty="0"/>
              <a:t>Production:</a:t>
            </a:r>
          </a:p>
          <a:p>
            <a:pPr marL="685800" lvl="2" indent="-228600">
              <a:buSzPts val="2000"/>
            </a:pPr>
            <a:r>
              <a:rPr lang="en-US" dirty="0"/>
              <a:t>Transition and Health Check: Deployment Health Checks (Kubernetes, AWS)</a:t>
            </a:r>
          </a:p>
          <a:p>
            <a:pPr marL="685800" lvl="2" indent="-228600">
              <a:buSzPts val="2000"/>
            </a:pPr>
            <a:r>
              <a:rPr lang="en-US" dirty="0"/>
              <a:t>Monitor and Detect: Runtime Application Self-Protection (Imperva, AWS Services)</a:t>
            </a:r>
          </a:p>
          <a:p>
            <a:pPr marL="685800" lvl="2" indent="-228600">
              <a:buSzPts val="2000"/>
            </a:pPr>
            <a:r>
              <a:rPr lang="en-US" dirty="0"/>
              <a:t>Respond: Automated Incident Response (LogRhythm’s </a:t>
            </a:r>
            <a:r>
              <a:rPr lang="en-US" dirty="0" err="1"/>
              <a:t>RespondX</a:t>
            </a:r>
            <a:r>
              <a:rPr lang="en-US" dirty="0"/>
              <a:t>, AT&amp;T’s USM Anywhere, AWS)</a:t>
            </a:r>
          </a:p>
          <a:p>
            <a:pPr marL="685800" lvl="2" indent="-228600">
              <a:buSzPts val="2000"/>
            </a:pPr>
            <a:r>
              <a:rPr lang="en-US" dirty="0"/>
              <a:t>Maintain and Stabilize: Assess and return to stable state (Atlassian’s </a:t>
            </a:r>
            <a:r>
              <a:rPr lang="en-US" dirty="0" err="1"/>
              <a:t>Opsgenie</a:t>
            </a:r>
            <a:r>
              <a:rPr lang="en-US" dirty="0"/>
              <a:t> and Bitbucket)</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r14">
            <a:hlinkClick r:id="" action="ppaction://media"/>
            <a:extLst>
              <a:ext uri="{FF2B5EF4-FFF2-40B4-BE49-F238E27FC236}">
                <a16:creationId xmlns:a16="http://schemas.microsoft.com/office/drawing/2014/main" id="{79B69779-753E-4BAB-9A78-991EBC1B1C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850813" y="5717035"/>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001"/>
    </mc:Choice>
    <mc:Fallback>
      <p:transition spd="slow" advTm="59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0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400" dirty="0"/>
              <a:t>Act Now</a:t>
            </a:r>
          </a:p>
          <a:p>
            <a:pPr marL="685800" lvl="1" indent="-228600">
              <a:spcBef>
                <a:spcPts val="0"/>
              </a:spcBef>
              <a:buSzPts val="2000"/>
            </a:pPr>
            <a:r>
              <a:rPr lang="en-US" dirty="0"/>
              <a:t>High Priority Standards</a:t>
            </a:r>
          </a:p>
          <a:p>
            <a:pPr marL="685800" lvl="1" indent="-228600">
              <a:spcBef>
                <a:spcPts val="0"/>
              </a:spcBef>
              <a:buSzPts val="2000"/>
            </a:pPr>
            <a:r>
              <a:rPr lang="en-US" dirty="0"/>
              <a:t>Encryption</a:t>
            </a:r>
          </a:p>
          <a:p>
            <a:pPr marL="685800" lvl="1" indent="-228600">
              <a:spcBef>
                <a:spcPts val="0"/>
              </a:spcBef>
              <a:buSzPts val="2000"/>
            </a:pPr>
            <a:r>
              <a:rPr lang="en-US" dirty="0"/>
              <a:t>Triple A</a:t>
            </a:r>
          </a:p>
          <a:p>
            <a:pPr marL="685800" lvl="1" indent="-228600">
              <a:spcBef>
                <a:spcPts val="0"/>
              </a:spcBef>
              <a:buSzPts val="2000"/>
            </a:pPr>
            <a:r>
              <a:rPr lang="en-US" dirty="0"/>
              <a:t>Automation</a:t>
            </a:r>
          </a:p>
          <a:p>
            <a:pPr marL="685800" lvl="1" indent="-228600">
              <a:spcBef>
                <a:spcPts val="0"/>
              </a:spcBef>
              <a:buSzPts val="2000"/>
            </a:pPr>
            <a:endParaRPr lang="en-US" dirty="0"/>
          </a:p>
          <a:p>
            <a:pPr marL="0" lvl="0" indent="0" algn="l" rtl="0">
              <a:lnSpc>
                <a:spcPct val="90000"/>
              </a:lnSpc>
              <a:spcBef>
                <a:spcPts val="0"/>
              </a:spcBef>
              <a:spcAft>
                <a:spcPts val="0"/>
              </a:spcAft>
              <a:buClr>
                <a:schemeClr val="lt1"/>
              </a:buClr>
              <a:buSzPts val="2000"/>
              <a:buNone/>
            </a:pPr>
            <a:r>
              <a:rPr lang="en-US" sz="2400" dirty="0"/>
              <a:t>Benefits</a:t>
            </a:r>
          </a:p>
          <a:p>
            <a:pPr marL="685800" lvl="1" indent="-228600">
              <a:spcBef>
                <a:spcPts val="0"/>
              </a:spcBef>
              <a:buSzPts val="2000"/>
            </a:pPr>
            <a:r>
              <a:rPr lang="en-US" dirty="0"/>
              <a:t>Higher level of protection</a:t>
            </a:r>
          </a:p>
          <a:p>
            <a:pPr marL="685800" lvl="1" indent="-228600">
              <a:spcBef>
                <a:spcPts val="0"/>
              </a:spcBef>
              <a:buSzPts val="2000"/>
            </a:pPr>
            <a:r>
              <a:rPr lang="en-US" dirty="0"/>
              <a:t>Mitigate attacks and their consequences</a:t>
            </a:r>
          </a:p>
          <a:p>
            <a:pPr marL="685800" lvl="1" indent="-228600">
              <a:spcBef>
                <a:spcPts val="0"/>
              </a:spcBef>
              <a:buSzPts val="2000"/>
            </a:pPr>
            <a:endParaRPr lang="en-US" dirty="0"/>
          </a:p>
          <a:p>
            <a:pPr marL="0" lvl="0" indent="0" algn="l" rtl="0">
              <a:lnSpc>
                <a:spcPct val="90000"/>
              </a:lnSpc>
              <a:spcBef>
                <a:spcPts val="0"/>
              </a:spcBef>
              <a:spcAft>
                <a:spcPts val="0"/>
              </a:spcAft>
              <a:buClr>
                <a:schemeClr val="lt1"/>
              </a:buClr>
              <a:buSzPts val="2000"/>
              <a:buNone/>
            </a:pPr>
            <a:r>
              <a:rPr lang="en-US" sz="2400" dirty="0"/>
              <a:t>Risks</a:t>
            </a:r>
          </a:p>
          <a:p>
            <a:pPr marL="685800" lvl="1" indent="-228600">
              <a:spcBef>
                <a:spcPts val="0"/>
              </a:spcBef>
              <a:buSzPts val="2000"/>
            </a:pPr>
            <a:r>
              <a:rPr lang="en-US" dirty="0"/>
              <a:t>Low Priority Standards</a:t>
            </a:r>
          </a:p>
          <a:p>
            <a:pPr marL="685800" lvl="1" indent="-228600">
              <a:spcBef>
                <a:spcPts val="0"/>
              </a:spcBef>
              <a:buSzPts val="2000"/>
            </a:pPr>
            <a:r>
              <a:rPr lang="en-US" dirty="0"/>
              <a:t>Unknown Threats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r15">
            <a:hlinkClick r:id="" action="ppaction://media"/>
            <a:extLst>
              <a:ext uri="{FF2B5EF4-FFF2-40B4-BE49-F238E27FC236}">
                <a16:creationId xmlns:a16="http://schemas.microsoft.com/office/drawing/2014/main" id="{131FADEA-539C-43AD-8407-0811C9A9218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69826" y="5899393"/>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133"/>
    </mc:Choice>
    <mc:Fallback>
      <p:transition spd="slow" advTm="49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2" indent="0" algn="l" rtl="0">
              <a:lnSpc>
                <a:spcPct val="90000"/>
              </a:lnSpc>
              <a:spcBef>
                <a:spcPts val="0"/>
              </a:spcBef>
              <a:spcAft>
                <a:spcPts val="0"/>
              </a:spcAft>
              <a:buClr>
                <a:schemeClr val="lt1"/>
              </a:buClr>
              <a:buSzPts val="1800"/>
              <a:buNone/>
            </a:pPr>
            <a:r>
              <a:rPr lang="en-US" sz="2400" dirty="0"/>
              <a:t>Invest in Defense-in-Depth</a:t>
            </a:r>
          </a:p>
          <a:p>
            <a:pPr marL="685800" lvl="3" indent="-228600">
              <a:spcBef>
                <a:spcPts val="0"/>
              </a:spcBef>
            </a:pPr>
            <a:r>
              <a:rPr lang="en-US" sz="2000" dirty="0"/>
              <a:t>Physical, Technical, and Administrative</a:t>
            </a:r>
          </a:p>
          <a:p>
            <a:pPr marL="685800" lvl="3" indent="-228600">
              <a:spcBef>
                <a:spcPts val="0"/>
              </a:spcBef>
            </a:pPr>
            <a:r>
              <a:rPr lang="en-US" sz="2000" dirty="0"/>
              <a:t>Insider Threats</a:t>
            </a:r>
          </a:p>
          <a:p>
            <a:pPr marL="0" lvl="2" indent="0" algn="l" rtl="0">
              <a:lnSpc>
                <a:spcPct val="90000"/>
              </a:lnSpc>
              <a:spcBef>
                <a:spcPts val="0"/>
              </a:spcBef>
              <a:spcAft>
                <a:spcPts val="0"/>
              </a:spcAft>
              <a:buClr>
                <a:schemeClr val="lt1"/>
              </a:buClr>
              <a:buSzPts val="1800"/>
              <a:buNone/>
            </a:pPr>
            <a:endParaRPr lang="en-US" sz="2400" dirty="0"/>
          </a:p>
          <a:p>
            <a:pPr marL="0" lvl="2" indent="0" algn="l" rtl="0">
              <a:lnSpc>
                <a:spcPct val="90000"/>
              </a:lnSpc>
              <a:spcBef>
                <a:spcPts val="0"/>
              </a:spcBef>
              <a:spcAft>
                <a:spcPts val="0"/>
              </a:spcAft>
              <a:buClr>
                <a:schemeClr val="lt1"/>
              </a:buClr>
              <a:buSzPts val="1800"/>
              <a:buNone/>
            </a:pPr>
            <a:r>
              <a:rPr lang="en-US" sz="2400" dirty="0"/>
              <a:t>Consider motives behind attacks</a:t>
            </a:r>
          </a:p>
          <a:p>
            <a:pPr marL="685800" lvl="3" indent="-228600">
              <a:spcBef>
                <a:spcPts val="0"/>
              </a:spcBef>
            </a:pPr>
            <a:r>
              <a:rPr lang="en-US" sz="2000" dirty="0"/>
              <a:t>Define specific ways to respond</a:t>
            </a:r>
          </a:p>
          <a:p>
            <a:pPr marL="685800" lvl="3" indent="-228600">
              <a:spcBef>
                <a:spcPts val="0"/>
              </a:spcBef>
            </a:pPr>
            <a:r>
              <a:rPr lang="en-US" sz="2000" dirty="0"/>
              <a:t>Real-world example: Colonial Pipeline attack in May 2021</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r16">
            <a:hlinkClick r:id="" action="ppaction://media"/>
            <a:extLst>
              <a:ext uri="{FF2B5EF4-FFF2-40B4-BE49-F238E27FC236}">
                <a16:creationId xmlns:a16="http://schemas.microsoft.com/office/drawing/2014/main" id="{79B01C30-3A26-45CD-9754-3179960CC03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600798" y="6015485"/>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596"/>
    </mc:Choice>
    <mc:Fallback>
      <p:transition spd="slow" advTm="65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5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400" dirty="0"/>
              <a:t>Continuous Assessments</a:t>
            </a:r>
          </a:p>
          <a:p>
            <a:pPr marL="685800" lvl="1" indent="-228600">
              <a:spcBef>
                <a:spcPts val="0"/>
              </a:spcBef>
              <a:buSzPts val="2200"/>
            </a:pPr>
            <a:r>
              <a:rPr lang="en-US" dirty="0"/>
              <a:t>Threats</a:t>
            </a:r>
          </a:p>
          <a:p>
            <a:pPr marL="685800" lvl="1" indent="-228600">
              <a:spcBef>
                <a:spcPts val="0"/>
              </a:spcBef>
              <a:buSzPts val="2200"/>
            </a:pPr>
            <a:r>
              <a:rPr lang="en-US" dirty="0"/>
              <a:t>Automation Tools</a:t>
            </a:r>
          </a:p>
          <a:p>
            <a:pPr marL="0" lvl="0" indent="0" algn="l" rtl="0">
              <a:lnSpc>
                <a:spcPct val="90000"/>
              </a:lnSpc>
              <a:spcBef>
                <a:spcPts val="0"/>
              </a:spcBef>
              <a:spcAft>
                <a:spcPts val="0"/>
              </a:spcAft>
              <a:buClr>
                <a:schemeClr val="lt1"/>
              </a:buClr>
              <a:buSzPts val="2200"/>
              <a:buNone/>
            </a:pPr>
            <a:endParaRPr lang="en-US" sz="2400" dirty="0"/>
          </a:p>
          <a:p>
            <a:pPr marL="0" lvl="0" indent="0" algn="l" rtl="0">
              <a:lnSpc>
                <a:spcPct val="90000"/>
              </a:lnSpc>
              <a:spcBef>
                <a:spcPts val="0"/>
              </a:spcBef>
              <a:spcAft>
                <a:spcPts val="0"/>
              </a:spcAft>
              <a:buClr>
                <a:schemeClr val="lt1"/>
              </a:buClr>
              <a:buSzPts val="2200"/>
              <a:buNone/>
            </a:pPr>
            <a:r>
              <a:rPr lang="en-US" sz="2400" dirty="0"/>
              <a:t>Third-Party Verification</a:t>
            </a:r>
          </a:p>
          <a:p>
            <a:pPr marL="685800" lvl="1" indent="-228600">
              <a:spcBef>
                <a:spcPts val="0"/>
              </a:spcBef>
              <a:buSzPts val="2200"/>
            </a:pPr>
            <a:r>
              <a:rPr lang="en-US" dirty="0"/>
              <a:t>80% of the code in today’s applications come from libraries and frameworks (Bird, 2016)</a:t>
            </a:r>
          </a:p>
          <a:p>
            <a:pPr marL="685800" lvl="1" indent="-228600">
              <a:spcBef>
                <a:spcPts val="0"/>
              </a:spcBef>
              <a:buSzPts val="2200"/>
            </a:pPr>
            <a:r>
              <a:rPr lang="en-US" dirty="0"/>
              <a:t>Real-world example: </a:t>
            </a:r>
            <a:r>
              <a:rPr lang="en-US" dirty="0" err="1"/>
              <a:t>ParkMobile</a:t>
            </a:r>
            <a:r>
              <a:rPr lang="en-US" dirty="0"/>
              <a:t> attack in March 2021</a:t>
            </a:r>
          </a:p>
          <a:p>
            <a:pPr marL="228600" lvl="0" indent="-88900" algn="l" rtl="0">
              <a:lnSpc>
                <a:spcPct val="90000"/>
              </a:lnSpc>
              <a:spcBef>
                <a:spcPts val="1000"/>
              </a:spcBef>
              <a:spcAft>
                <a:spcPts val="0"/>
              </a:spcAft>
              <a:buClr>
                <a:schemeClr val="lt1"/>
              </a:buClr>
              <a:buSzPts val="2200"/>
              <a:buNone/>
            </a:pPr>
            <a:endParaRPr lang="en-US" sz="24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r17">
            <a:hlinkClick r:id="" action="ppaction://media"/>
            <a:extLst>
              <a:ext uri="{FF2B5EF4-FFF2-40B4-BE49-F238E27FC236}">
                <a16:creationId xmlns:a16="http://schemas.microsoft.com/office/drawing/2014/main" id="{E9BFEE51-D7A9-4F9C-926C-9BB02967B3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36488" y="5888138"/>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203"/>
    </mc:Choice>
    <mc:Fallback>
      <p:transition spd="slow" advTm="49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lvl="0" indent="-457200" algn="l" rtl="0">
              <a:lnSpc>
                <a:spcPct val="90000"/>
              </a:lnSpc>
              <a:spcBef>
                <a:spcPts val="0"/>
              </a:spcBef>
              <a:spcAft>
                <a:spcPts val="0"/>
              </a:spcAft>
              <a:buClr>
                <a:schemeClr val="lt1"/>
              </a:buClr>
              <a:buSzPts val="2200"/>
              <a:buNone/>
            </a:pPr>
            <a:r>
              <a:rPr lang="en-US" sz="2000" dirty="0"/>
              <a:t>Bird, J. (2016, June). Chapter 4. Security as Code: Security Tools and Practices in Continuous Delivery. </a:t>
            </a:r>
            <a:r>
              <a:rPr lang="en-US" sz="2000" i="1" dirty="0"/>
              <a:t>O’Reilly</a:t>
            </a:r>
            <a:r>
              <a:rPr lang="en-US" sz="2000" dirty="0"/>
              <a:t>. Retrieved on August 14, 2021, from https://www.oreilly.com/library/view/devopssec/9781491971413/ch04.html</a:t>
            </a:r>
          </a:p>
          <a:p>
            <a:pPr lvl="0" indent="-457200" algn="l" rtl="0">
              <a:lnSpc>
                <a:spcPct val="90000"/>
              </a:lnSpc>
              <a:spcBef>
                <a:spcPts val="0"/>
              </a:spcBef>
              <a:spcAft>
                <a:spcPts val="0"/>
              </a:spcAft>
              <a:buClr>
                <a:schemeClr val="lt1"/>
              </a:buClr>
              <a:buSzPts val="2200"/>
              <a:buNone/>
            </a:pPr>
            <a:r>
              <a:rPr lang="en-US" sz="2000" dirty="0"/>
              <a:t>Gast, K. (2020, October 8). Top 5 Reasons to Invest in an Automated Incident Response System. </a:t>
            </a:r>
            <a:r>
              <a:rPr lang="en-US" sz="2000" i="1" dirty="0"/>
              <a:t>LogRhythm</a:t>
            </a:r>
            <a:r>
              <a:rPr lang="en-US" sz="2000" dirty="0"/>
              <a:t>. Retrieved on August 14, 2021, from https://logrhythm.com/blog/top-5-reasons-to-invest-in-automated-incident-response/</a:t>
            </a:r>
          </a:p>
          <a:p>
            <a:pPr lvl="0" indent="-457200" algn="l" rtl="0">
              <a:lnSpc>
                <a:spcPct val="90000"/>
              </a:lnSpc>
              <a:spcBef>
                <a:spcPts val="0"/>
              </a:spcBef>
              <a:spcAft>
                <a:spcPts val="0"/>
              </a:spcAft>
              <a:buClr>
                <a:schemeClr val="lt1"/>
              </a:buClr>
              <a:buSzPts val="2200"/>
              <a:buNone/>
            </a:pPr>
            <a:r>
              <a:rPr lang="en-US" sz="2000" dirty="0" err="1"/>
              <a:t>Kisielius</a:t>
            </a:r>
            <a:r>
              <a:rPr lang="en-US" sz="2000" dirty="0"/>
              <a:t>, J. (2020, March 17). Automated Incident Response Explained. </a:t>
            </a:r>
            <a:r>
              <a:rPr lang="en-US" sz="2000" i="1" dirty="0"/>
              <a:t>AT&amp;T</a:t>
            </a:r>
            <a:r>
              <a:rPr lang="en-US" sz="2000" dirty="0"/>
              <a:t>. Retrieved on August 14, 2021, from https://cybersecurity.att.com/blogs/security-essentials/automated-incident-response-in-action-7-killer-use-cases</a:t>
            </a:r>
          </a:p>
          <a:p>
            <a:pPr lvl="0" indent="-457200" algn="l" rtl="0">
              <a:lnSpc>
                <a:spcPct val="90000"/>
              </a:lnSpc>
              <a:spcBef>
                <a:spcPts val="0"/>
              </a:spcBef>
              <a:spcAft>
                <a:spcPts val="0"/>
              </a:spcAft>
              <a:buClr>
                <a:schemeClr val="lt1"/>
              </a:buClr>
              <a:buSzPts val="2200"/>
              <a:buNone/>
            </a:pPr>
            <a:r>
              <a:rPr lang="en-US" sz="2000" dirty="0"/>
              <a:t>Osborne, C. (2021, May 13). Colonial Pipeline attack: Everything you need to know. </a:t>
            </a:r>
            <a:r>
              <a:rPr lang="en-US" sz="2000" i="1" dirty="0"/>
              <a:t>ZDNet</a:t>
            </a:r>
            <a:r>
              <a:rPr lang="en-US" sz="2000" dirty="0"/>
              <a:t>. Retrieved from https://www.zdnet.com/article/colonial-pipeline-ransomware-attack-everything-you-need-to-know/</a:t>
            </a:r>
          </a:p>
          <a:p>
            <a:pPr lvl="0" indent="-457200" algn="l" rtl="0">
              <a:lnSpc>
                <a:spcPct val="90000"/>
              </a:lnSpc>
              <a:spcBef>
                <a:spcPts val="0"/>
              </a:spcBef>
              <a:spcAft>
                <a:spcPts val="0"/>
              </a:spcAft>
              <a:buClr>
                <a:schemeClr val="lt1"/>
              </a:buClr>
              <a:buSzPts val="2200"/>
              <a:buNone/>
            </a:pPr>
            <a:r>
              <a:rPr lang="en-US" sz="2000" dirty="0"/>
              <a:t>Update: Security Notification - March 2021. (2021, Mar 26). </a:t>
            </a:r>
            <a:r>
              <a:rPr lang="en-US" sz="2000" dirty="0" err="1"/>
              <a:t>ParkMobile</a:t>
            </a:r>
            <a:r>
              <a:rPr lang="en-US" sz="2000" dirty="0"/>
              <a:t>. Retrieved from https://support.parkmobile.io/hc/en-us/articles/360058639032-Update-Security-Notification-March-2021</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r18">
            <a:hlinkClick r:id="" action="ppaction://media"/>
            <a:extLst>
              <a:ext uri="{FF2B5EF4-FFF2-40B4-BE49-F238E27FC236}">
                <a16:creationId xmlns:a16="http://schemas.microsoft.com/office/drawing/2014/main" id="{8192FC6C-6A81-412A-BCA8-B63C91DAB39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12663" y="5080802"/>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142"/>
    </mc:Choice>
    <mc:Fallback>
      <p:transition spd="slow" advTm="13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2869371" y="229643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6" name="Pr2">
            <a:hlinkClick r:id="" action="ppaction://media"/>
            <a:extLst>
              <a:ext uri="{FF2B5EF4-FFF2-40B4-BE49-F238E27FC236}">
                <a16:creationId xmlns:a16="http://schemas.microsoft.com/office/drawing/2014/main" id="{C8200FA2-3A0A-485F-BFB3-78B03F049E5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403139" y="5237326"/>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681"/>
    </mc:Choice>
    <mc:Fallback>
      <p:transition spd="slow" advTm="55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8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p:cNvGraphicFramePr/>
          <p:nvPr>
            <p:extLst>
              <p:ext uri="{D42A27DB-BD31-4B8C-83A1-F6EECF244321}">
                <p14:modId xmlns:p14="http://schemas.microsoft.com/office/powerpoint/2010/main" val="933955338"/>
              </p:ext>
            </p:extLst>
          </p:nvPr>
        </p:nvGraphicFramePr>
        <p:xfrm>
          <a:off x="2178387" y="2554977"/>
          <a:ext cx="7835225" cy="3538650"/>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endParaRPr sz="1400"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chemeClr val="tx1"/>
                          </a:solidFill>
                        </a:rPr>
                        <a:t>STD-003-CPP, STD-004-CPP, STD-005-CPP, STD-007-CPP, STD-008-CPP, STD-009-CPP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chemeClr val="tx1"/>
                          </a:solidFill>
                        </a:rPr>
                        <a:t>STD-003-CPP, STD-004-CPP, </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chemeClr val="tx1"/>
                          </a:solidFill>
                        </a:rPr>
                        <a:t>STD-005-CPP, STD-008-CPP,  STD-009-CPP,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endParaRPr sz="1400"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chemeClr val="tx1"/>
                          </a:solidFill>
                        </a:rPr>
                        <a:t>STD-001-CPP, STD-002-CPP, </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chemeClr val="tx1"/>
                          </a:solidFill>
                        </a:rPr>
                        <a:t>STD-006-CPP, STD-007-CPP, </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chemeClr val="tx1"/>
                          </a:solidFill>
                        </a:rPr>
                        <a:t>STD-010-CPP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endParaRPr sz="1400"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chemeClr val="tx1"/>
                          </a:solidFill>
                        </a:rPr>
                        <a:t>STD-001-CPP, STD-002-CPP, STD-006-CPP, 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r3">
            <a:hlinkClick r:id="" action="ppaction://media"/>
            <a:extLst>
              <a:ext uri="{FF2B5EF4-FFF2-40B4-BE49-F238E27FC236}">
                <a16:creationId xmlns:a16="http://schemas.microsoft.com/office/drawing/2014/main" id="{2A30EDB0-3FF1-4ABE-BA92-5025486C35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71549" y="5561814"/>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642"/>
    </mc:Choice>
    <mc:Fallback>
      <p:transition spd="slow" advTm="20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1681162" y="2147424"/>
            <a:ext cx="8910638" cy="4286714"/>
          </a:xfrm>
          <a:prstGeom prst="rect">
            <a:avLst/>
          </a:prstGeom>
          <a:noFill/>
          <a:ln>
            <a:noFill/>
          </a:ln>
        </p:spPr>
        <p:txBody>
          <a:bodyPr spcFirstLastPara="1" wrap="square" lIns="91425" tIns="45700" rIns="91425" bIns="45700" anchor="t" anchorCtr="0">
            <a:normAutofit fontScale="92500" lnSpcReduction="20000"/>
          </a:bodyPr>
          <a:lstStyle/>
          <a:p>
            <a:pPr lvl="0" indent="-457200" algn="l" rtl="0">
              <a:lnSpc>
                <a:spcPct val="150000"/>
              </a:lnSpc>
              <a:spcBef>
                <a:spcPts val="0"/>
              </a:spcBef>
              <a:spcAft>
                <a:spcPts val="0"/>
              </a:spcAft>
              <a:buClr>
                <a:schemeClr val="lt1"/>
              </a:buClr>
              <a:buSzPts val="2200"/>
              <a:buNone/>
            </a:pPr>
            <a:r>
              <a:rPr lang="en-US" sz="1800" dirty="0"/>
              <a:t>1. Validate Input Data (STD-002-CPP, STD-004-CPP, STD-010-CPP)</a:t>
            </a:r>
          </a:p>
          <a:p>
            <a:pPr lvl="0" indent="-457200" algn="l" rtl="0">
              <a:lnSpc>
                <a:spcPct val="150000"/>
              </a:lnSpc>
              <a:spcBef>
                <a:spcPts val="0"/>
              </a:spcBef>
              <a:spcAft>
                <a:spcPts val="0"/>
              </a:spcAft>
              <a:buClr>
                <a:schemeClr val="lt1"/>
              </a:buClr>
              <a:buSzPts val="2200"/>
              <a:buNone/>
            </a:pPr>
            <a:r>
              <a:rPr lang="en-US" sz="1800" dirty="0"/>
              <a:t>2. Heed Compiler Warnings (STD-001-CPP, STD-005-CPP, STD-007-CPP, STD-008-CPP, STD-009-CPP)</a:t>
            </a:r>
          </a:p>
          <a:p>
            <a:pPr lvl="0" indent="-457200" algn="l" rtl="0">
              <a:lnSpc>
                <a:spcPct val="150000"/>
              </a:lnSpc>
              <a:spcBef>
                <a:spcPts val="0"/>
              </a:spcBef>
              <a:spcAft>
                <a:spcPts val="0"/>
              </a:spcAft>
              <a:buClr>
                <a:schemeClr val="lt1"/>
              </a:buClr>
              <a:buSzPts val="2200"/>
              <a:buNone/>
            </a:pPr>
            <a:r>
              <a:rPr lang="en-US" sz="1800" dirty="0"/>
              <a:t>3. Architect and Design for Security Policies</a:t>
            </a:r>
          </a:p>
          <a:p>
            <a:pPr lvl="0" indent="-457200" algn="l" rtl="0">
              <a:lnSpc>
                <a:spcPct val="150000"/>
              </a:lnSpc>
              <a:spcBef>
                <a:spcPts val="0"/>
              </a:spcBef>
              <a:spcAft>
                <a:spcPts val="0"/>
              </a:spcAft>
              <a:buClr>
                <a:schemeClr val="lt1"/>
              </a:buClr>
              <a:buSzPts val="2200"/>
              <a:buNone/>
            </a:pPr>
            <a:r>
              <a:rPr lang="en-US" sz="1800" dirty="0"/>
              <a:t>4. Keep It Simple (STD-003-CPP, STD-007-CPP, STD-008-CPP)</a:t>
            </a:r>
          </a:p>
          <a:p>
            <a:pPr lvl="0" indent="-457200" algn="l" rtl="0">
              <a:lnSpc>
                <a:spcPct val="150000"/>
              </a:lnSpc>
              <a:spcBef>
                <a:spcPts val="0"/>
              </a:spcBef>
              <a:spcAft>
                <a:spcPts val="0"/>
              </a:spcAft>
              <a:buClr>
                <a:schemeClr val="lt1"/>
              </a:buClr>
              <a:buSzPts val="2200"/>
              <a:buNone/>
            </a:pPr>
            <a:r>
              <a:rPr lang="en-US" sz="1800" dirty="0"/>
              <a:t>5. Default Deny</a:t>
            </a:r>
          </a:p>
          <a:p>
            <a:pPr lvl="0" indent="-457200" algn="l" rtl="0">
              <a:lnSpc>
                <a:spcPct val="150000"/>
              </a:lnSpc>
              <a:spcBef>
                <a:spcPts val="0"/>
              </a:spcBef>
              <a:spcAft>
                <a:spcPts val="0"/>
              </a:spcAft>
              <a:buClr>
                <a:schemeClr val="lt1"/>
              </a:buClr>
              <a:buSzPts val="2200"/>
              <a:buNone/>
            </a:pPr>
            <a:r>
              <a:rPr lang="en-US" sz="1800" dirty="0"/>
              <a:t>6. Adhere to the Principle of Least Privilege</a:t>
            </a:r>
          </a:p>
          <a:p>
            <a:pPr lvl="0" indent="-457200" algn="l" rtl="0">
              <a:lnSpc>
                <a:spcPct val="150000"/>
              </a:lnSpc>
              <a:spcBef>
                <a:spcPts val="0"/>
              </a:spcBef>
              <a:spcAft>
                <a:spcPts val="0"/>
              </a:spcAft>
              <a:buClr>
                <a:schemeClr val="lt1"/>
              </a:buClr>
              <a:buSzPts val="2200"/>
              <a:buNone/>
            </a:pPr>
            <a:r>
              <a:rPr lang="en-US" sz="1800" dirty="0"/>
              <a:t>7. Sanitize Data Sent to Other Systems (STD-004-CPP)</a:t>
            </a:r>
          </a:p>
          <a:p>
            <a:pPr lvl="0" indent="-457200" algn="l" rtl="0">
              <a:lnSpc>
                <a:spcPct val="150000"/>
              </a:lnSpc>
              <a:spcBef>
                <a:spcPts val="0"/>
              </a:spcBef>
              <a:spcAft>
                <a:spcPts val="0"/>
              </a:spcAft>
              <a:buClr>
                <a:schemeClr val="lt1"/>
              </a:buClr>
              <a:buSzPts val="2200"/>
              <a:buNone/>
            </a:pPr>
            <a:r>
              <a:rPr lang="en-US" sz="1800" dirty="0"/>
              <a:t>8. Practice Defense in Depth (STD-004-CPP)</a:t>
            </a:r>
          </a:p>
          <a:p>
            <a:pPr lvl="0" indent="-457200" algn="l" rtl="0">
              <a:lnSpc>
                <a:spcPct val="150000"/>
              </a:lnSpc>
              <a:spcBef>
                <a:spcPts val="0"/>
              </a:spcBef>
              <a:spcAft>
                <a:spcPts val="0"/>
              </a:spcAft>
              <a:buClr>
                <a:schemeClr val="lt1"/>
              </a:buClr>
              <a:buSzPts val="2200"/>
              <a:buNone/>
            </a:pPr>
            <a:r>
              <a:rPr lang="en-US" sz="1800" dirty="0"/>
              <a:t>9. Use Effective Quality Assurance Techniques (STD-006-CPP, STD-010-CPP)</a:t>
            </a:r>
          </a:p>
          <a:p>
            <a:pPr lvl="0" indent="-457200" algn="l" rtl="0">
              <a:lnSpc>
                <a:spcPct val="150000"/>
              </a:lnSpc>
              <a:spcBef>
                <a:spcPts val="0"/>
              </a:spcBef>
              <a:spcAft>
                <a:spcPts val="0"/>
              </a:spcAft>
              <a:buClr>
                <a:schemeClr val="lt1"/>
              </a:buClr>
              <a:buSzPts val="2200"/>
              <a:buNone/>
            </a:pPr>
            <a:r>
              <a:rPr lang="en-US" sz="1800" dirty="0"/>
              <a:t>10. Adopt a Secure Coding Standard (STD-001-CPP, STD-002-CPP, STD-003-CPP, STD-005-CPP, STD-007-CPP, STD-008-CPP, STD-009-CPP, STD-010-CPP)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Pr4">
            <a:hlinkClick r:id="" action="ppaction://media"/>
            <a:extLst>
              <a:ext uri="{FF2B5EF4-FFF2-40B4-BE49-F238E27FC236}">
                <a16:creationId xmlns:a16="http://schemas.microsoft.com/office/drawing/2014/main" id="{6F7D83A2-32B5-419E-92E5-18695224ACA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60300" y="5383313"/>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8871"/>
    </mc:Choice>
    <mc:Fallback>
      <p:transition spd="slow" advTm="248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87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1152525" y="2180272"/>
            <a:ext cx="9886950" cy="4024125"/>
          </a:xfrm>
          <a:prstGeom prst="rect">
            <a:avLst/>
          </a:prstGeom>
          <a:noFill/>
          <a:ln>
            <a:noFill/>
          </a:ln>
        </p:spPr>
        <p:txBody>
          <a:bodyPr spcFirstLastPara="1" wrap="square" lIns="91425" tIns="45700" rIns="91425" bIns="45700" anchor="t" anchorCtr="0">
            <a:normAutofit fontScale="70000" lnSpcReduction="20000"/>
          </a:bodyPr>
          <a:lstStyle/>
          <a:p>
            <a:pPr marL="228600" indent="-228600">
              <a:lnSpc>
                <a:spcPts val="3000"/>
              </a:lnSpc>
              <a:spcBef>
                <a:spcPts val="0"/>
              </a:spcBef>
              <a:buSzPts val="2000"/>
            </a:pPr>
            <a:r>
              <a:rPr lang="en-US" sz="2000" dirty="0"/>
              <a:t>STD-004-CPP Sanitize query strings to prevent SQL injection using “’ or 1=1” approach</a:t>
            </a:r>
          </a:p>
          <a:p>
            <a:pPr marL="228600" lvl="0" indent="-228600" algn="l" rtl="0">
              <a:lnSpc>
                <a:spcPts val="3000"/>
              </a:lnSpc>
              <a:spcBef>
                <a:spcPts val="0"/>
              </a:spcBef>
              <a:spcAft>
                <a:spcPts val="0"/>
              </a:spcAft>
              <a:buClr>
                <a:schemeClr val="lt1"/>
              </a:buClr>
              <a:buSzPts val="2000"/>
              <a:buChar char="•"/>
            </a:pPr>
            <a:r>
              <a:rPr lang="en-US" sz="2000" dirty="0"/>
              <a:t>STD-003-CPP Guarantee that storage for strings has sufficient space for character data and the null terminator</a:t>
            </a:r>
          </a:p>
          <a:p>
            <a:pPr marL="228600" lvl="0" indent="-228600" algn="l" rtl="0">
              <a:lnSpc>
                <a:spcPts val="3000"/>
              </a:lnSpc>
              <a:spcBef>
                <a:spcPts val="0"/>
              </a:spcBef>
              <a:spcAft>
                <a:spcPts val="0"/>
              </a:spcAft>
              <a:buClr>
                <a:schemeClr val="lt1"/>
              </a:buClr>
              <a:buSzPts val="2000"/>
              <a:buChar char="•"/>
            </a:pPr>
            <a:r>
              <a:rPr lang="en-US" sz="2000" dirty="0"/>
              <a:t>STD-005-CPP Do not access freed memory</a:t>
            </a:r>
          </a:p>
          <a:p>
            <a:pPr marL="228600" indent="-228600">
              <a:lnSpc>
                <a:spcPts val="3000"/>
              </a:lnSpc>
              <a:spcBef>
                <a:spcPts val="0"/>
              </a:spcBef>
              <a:buSzPts val="2000"/>
            </a:pPr>
            <a:r>
              <a:rPr lang="en-US" sz="2000" dirty="0"/>
              <a:t>STD-009-CPP Do not read uninitialized memory</a:t>
            </a:r>
          </a:p>
          <a:p>
            <a:pPr marL="228600" indent="-228600">
              <a:lnSpc>
                <a:spcPts val="3000"/>
              </a:lnSpc>
              <a:spcBef>
                <a:spcPts val="0"/>
              </a:spcBef>
              <a:buSzPts val="2000"/>
            </a:pPr>
            <a:r>
              <a:rPr lang="en-US" sz="2000" dirty="0"/>
              <a:t>STD-008-CPP Value-returning functions must return a value from all exit paths</a:t>
            </a:r>
          </a:p>
          <a:p>
            <a:pPr marL="228600" indent="-228600">
              <a:lnSpc>
                <a:spcPts val="3000"/>
              </a:lnSpc>
              <a:spcBef>
                <a:spcPts val="0"/>
              </a:spcBef>
              <a:buSzPts val="2000"/>
            </a:pPr>
            <a:r>
              <a:rPr lang="en-US" sz="2000" dirty="0"/>
              <a:t>STD-010-CPP Detect errors when converting a string to a number</a:t>
            </a:r>
          </a:p>
          <a:p>
            <a:pPr marL="228600" lvl="0" indent="-228600" algn="l" rtl="0">
              <a:lnSpc>
                <a:spcPts val="3000"/>
              </a:lnSpc>
              <a:spcBef>
                <a:spcPts val="0"/>
              </a:spcBef>
              <a:spcAft>
                <a:spcPts val="0"/>
              </a:spcAft>
              <a:buClr>
                <a:schemeClr val="lt1"/>
              </a:buClr>
              <a:buSzPts val="2000"/>
              <a:buChar char="•"/>
            </a:pPr>
            <a:r>
              <a:rPr lang="en-US" sz="2000" dirty="0"/>
              <a:t>STD-002-CPP Do not cast to an out-of-range enumeration value</a:t>
            </a:r>
          </a:p>
          <a:p>
            <a:pPr marL="228600" indent="-228600">
              <a:lnSpc>
                <a:spcPts val="3000"/>
              </a:lnSpc>
              <a:spcBef>
                <a:spcPts val="0"/>
              </a:spcBef>
              <a:buSzPts val="2000"/>
            </a:pPr>
            <a:r>
              <a:rPr lang="en-US" sz="2000" dirty="0"/>
              <a:t>STD-007-CPP Handle all exceptions</a:t>
            </a:r>
          </a:p>
          <a:p>
            <a:pPr marL="228600" lvl="0" indent="-228600" algn="l" rtl="0">
              <a:lnSpc>
                <a:spcPts val="3000"/>
              </a:lnSpc>
              <a:spcBef>
                <a:spcPts val="0"/>
              </a:spcBef>
              <a:spcAft>
                <a:spcPts val="0"/>
              </a:spcAft>
              <a:buClr>
                <a:schemeClr val="lt1"/>
              </a:buClr>
              <a:buSzPts val="2000"/>
              <a:buChar char="•"/>
            </a:pPr>
            <a:r>
              <a:rPr lang="en-US" sz="2000" dirty="0"/>
              <a:t>STD-006-CPP Expressions used in assertions must not produce side effects</a:t>
            </a:r>
          </a:p>
          <a:p>
            <a:pPr marL="228600" indent="-228600">
              <a:lnSpc>
                <a:spcPts val="3000"/>
              </a:lnSpc>
              <a:spcBef>
                <a:spcPts val="0"/>
              </a:spcBef>
              <a:buSzPts val="2000"/>
            </a:pPr>
            <a:r>
              <a:rPr lang="en-US" sz="2000" dirty="0"/>
              <a:t>STD-001-CPP Never qualify a reference type with const or volatile</a:t>
            </a: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r5">
            <a:hlinkClick r:id="" action="ppaction://media"/>
            <a:extLst>
              <a:ext uri="{FF2B5EF4-FFF2-40B4-BE49-F238E27FC236}">
                <a16:creationId xmlns:a16="http://schemas.microsoft.com/office/drawing/2014/main" id="{EABA7293-EB46-4741-8007-3436DD308CE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65049" y="53594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6634"/>
    </mc:Choice>
    <mc:Fallback>
      <p:transition spd="slow" advTm="266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400" dirty="0"/>
              <a:t>Encryption at rest</a:t>
            </a:r>
          </a:p>
          <a:p>
            <a:pPr marL="685800" lvl="1" indent="-228600">
              <a:spcBef>
                <a:spcPts val="0"/>
              </a:spcBef>
              <a:buSzPts val="2000"/>
            </a:pPr>
            <a:r>
              <a:rPr lang="en-US" dirty="0"/>
              <a:t>User passwords must be encrypted</a:t>
            </a:r>
          </a:p>
          <a:p>
            <a:pPr marL="685800" lvl="1" indent="-228600">
              <a:spcBef>
                <a:spcPts val="0"/>
              </a:spcBef>
              <a:buSzPts val="2000"/>
            </a:pPr>
            <a:r>
              <a:rPr lang="en-US" dirty="0"/>
              <a:t>Encryption keys must be stored in safe locations</a:t>
            </a:r>
          </a:p>
          <a:p>
            <a:pPr marL="685800" lvl="1" indent="-228600">
              <a:spcBef>
                <a:spcPts val="0"/>
              </a:spcBef>
              <a:buSzPts val="2000"/>
            </a:pPr>
            <a:endParaRPr lang="en-US" dirty="0"/>
          </a:p>
          <a:p>
            <a:pPr marL="0" lvl="0" indent="0" algn="l" rtl="0">
              <a:lnSpc>
                <a:spcPct val="90000"/>
              </a:lnSpc>
              <a:spcBef>
                <a:spcPts val="0"/>
              </a:spcBef>
              <a:spcAft>
                <a:spcPts val="0"/>
              </a:spcAft>
              <a:buClr>
                <a:schemeClr val="lt1"/>
              </a:buClr>
              <a:buSzPts val="2000"/>
              <a:buNone/>
            </a:pPr>
            <a:r>
              <a:rPr lang="en-US" sz="2400" dirty="0"/>
              <a:t>Encryption in flight</a:t>
            </a:r>
          </a:p>
          <a:p>
            <a:pPr marL="685800" lvl="1" indent="-228600">
              <a:spcBef>
                <a:spcPts val="0"/>
              </a:spcBef>
              <a:buSzPts val="2000"/>
            </a:pPr>
            <a:r>
              <a:rPr lang="en-US" dirty="0"/>
              <a:t>Use secure protocols (SSL, HTTPS) for communication across computer networks</a:t>
            </a:r>
          </a:p>
          <a:p>
            <a:pPr marL="685800" lvl="1" indent="-228600">
              <a:spcBef>
                <a:spcPts val="0"/>
              </a:spcBef>
              <a:buSzPts val="2000"/>
            </a:pPr>
            <a:r>
              <a:rPr lang="en-US" dirty="0"/>
              <a:t>Use encryption tunnels (VPN) to connect to the company’s network</a:t>
            </a:r>
          </a:p>
          <a:p>
            <a:pPr marL="685800" lvl="1" indent="-228600">
              <a:spcBef>
                <a:spcPts val="0"/>
              </a:spcBef>
              <a:buSzPts val="2000"/>
            </a:pPr>
            <a:endParaRPr lang="en-US" dirty="0"/>
          </a:p>
          <a:p>
            <a:pPr marL="0" lvl="0" indent="0" algn="l" rtl="0">
              <a:lnSpc>
                <a:spcPct val="90000"/>
              </a:lnSpc>
              <a:spcBef>
                <a:spcPts val="0"/>
              </a:spcBef>
              <a:spcAft>
                <a:spcPts val="0"/>
              </a:spcAft>
              <a:buClr>
                <a:schemeClr val="lt1"/>
              </a:buClr>
              <a:buSzPts val="2000"/>
              <a:buNone/>
            </a:pPr>
            <a:r>
              <a:rPr lang="en-US" sz="2400" dirty="0"/>
              <a:t>Encryption in use</a:t>
            </a:r>
          </a:p>
          <a:p>
            <a:pPr marL="685800" lvl="1" indent="-228600">
              <a:spcBef>
                <a:spcPts val="0"/>
              </a:spcBef>
              <a:buSzPts val="2000"/>
            </a:pPr>
            <a:r>
              <a:rPr lang="en-US" dirty="0"/>
              <a:t>Use confidential computing for running applications that process sensitive information</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r6">
            <a:hlinkClick r:id="" action="ppaction://media"/>
            <a:extLst>
              <a:ext uri="{FF2B5EF4-FFF2-40B4-BE49-F238E27FC236}">
                <a16:creationId xmlns:a16="http://schemas.microsoft.com/office/drawing/2014/main" id="{F57321D2-FF05-4913-8E3B-004576A70F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23924" y="5526535"/>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0194"/>
    </mc:Choice>
    <mc:Fallback>
      <p:transition spd="slow" advTm="100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2400" dirty="0"/>
              <a:t>Authentication</a:t>
            </a:r>
          </a:p>
          <a:p>
            <a:pPr marL="685800" lvl="1" indent="-228600">
              <a:spcBef>
                <a:spcPts val="0"/>
              </a:spcBef>
              <a:buSzPts val="2400"/>
            </a:pPr>
            <a:r>
              <a:rPr lang="en-US" dirty="0"/>
              <a:t>Enforce unique usernames and strong passwords</a:t>
            </a:r>
          </a:p>
          <a:p>
            <a:pPr marL="685800" lvl="1" indent="-228600">
              <a:spcBef>
                <a:spcPts val="0"/>
              </a:spcBef>
              <a:buSzPts val="2400"/>
            </a:pPr>
            <a:r>
              <a:rPr lang="en-US" dirty="0"/>
              <a:t>Require passwords to be changed often</a:t>
            </a:r>
          </a:p>
          <a:p>
            <a:pPr marL="685800" lvl="1" indent="-228600">
              <a:spcBef>
                <a:spcPts val="0"/>
              </a:spcBef>
              <a:buSzPts val="2400"/>
            </a:pPr>
            <a:endParaRPr lang="en-US" sz="2200" dirty="0"/>
          </a:p>
          <a:p>
            <a:pPr marL="0" lvl="0" indent="0" algn="l" rtl="0">
              <a:lnSpc>
                <a:spcPct val="90000"/>
              </a:lnSpc>
              <a:spcBef>
                <a:spcPts val="0"/>
              </a:spcBef>
              <a:spcAft>
                <a:spcPts val="0"/>
              </a:spcAft>
              <a:buClr>
                <a:schemeClr val="lt1"/>
              </a:buClr>
              <a:buSzPts val="2400"/>
              <a:buNone/>
            </a:pPr>
            <a:r>
              <a:rPr lang="en-US" sz="2400" dirty="0"/>
              <a:t>Authorization</a:t>
            </a:r>
          </a:p>
          <a:p>
            <a:pPr marL="685800" lvl="1" indent="-228600">
              <a:spcBef>
                <a:spcPts val="0"/>
              </a:spcBef>
              <a:buSzPts val="2400"/>
            </a:pPr>
            <a:r>
              <a:rPr lang="en-US" dirty="0"/>
              <a:t>Default Deny access and operations</a:t>
            </a:r>
          </a:p>
          <a:p>
            <a:pPr marL="685800" lvl="1" indent="-228600">
              <a:spcBef>
                <a:spcPts val="0"/>
              </a:spcBef>
              <a:buSzPts val="2400"/>
            </a:pPr>
            <a:endParaRPr lang="en-US" sz="2200" dirty="0"/>
          </a:p>
          <a:p>
            <a:pPr marL="0" lvl="0" indent="0" algn="l" rtl="0">
              <a:lnSpc>
                <a:spcPct val="90000"/>
              </a:lnSpc>
              <a:spcBef>
                <a:spcPts val="0"/>
              </a:spcBef>
              <a:spcAft>
                <a:spcPts val="0"/>
              </a:spcAft>
              <a:buClr>
                <a:schemeClr val="lt1"/>
              </a:buClr>
              <a:buSzPts val="2400"/>
              <a:buNone/>
            </a:pPr>
            <a:r>
              <a:rPr lang="en-US" sz="2400" dirty="0"/>
              <a:t>Accounting</a:t>
            </a:r>
          </a:p>
          <a:p>
            <a:pPr marL="685800" lvl="1" indent="-228600">
              <a:spcBef>
                <a:spcPts val="0"/>
              </a:spcBef>
              <a:buSzPts val="2400"/>
            </a:pPr>
            <a:r>
              <a:rPr lang="en-US" sz="1800" dirty="0"/>
              <a:t>Generate log reports</a:t>
            </a:r>
          </a:p>
          <a:p>
            <a:pPr marL="685800" lvl="1" indent="-228600">
              <a:spcBef>
                <a:spcPts val="0"/>
              </a:spcBef>
              <a:buSzPts val="2400"/>
            </a:pPr>
            <a:r>
              <a:rPr lang="en-US" sz="1800" dirty="0"/>
              <a:t>Monitor user activity</a:t>
            </a:r>
            <a:endParaRPr sz="18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r7">
            <a:hlinkClick r:id="" action="ppaction://media"/>
            <a:extLst>
              <a:ext uri="{FF2B5EF4-FFF2-40B4-BE49-F238E27FC236}">
                <a16:creationId xmlns:a16="http://schemas.microsoft.com/office/drawing/2014/main" id="{B64AE8AD-4CAB-4FE3-8841-ACC90DBB91E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60300" y="5811938"/>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972"/>
    </mc:Choice>
    <mc:Fallback>
      <p:transition spd="slow" advTm="77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9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STD-008-CPP: Value-returning functions must return a value from all exit paths.</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Noncompliant Code:			Compliant Code:</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EDD52B90-566A-4459-8329-AB7B5B7207FB}"/>
              </a:ext>
            </a:extLst>
          </p:cNvPr>
          <p:cNvPicPr>
            <a:picLocks noChangeAspect="1"/>
          </p:cNvPicPr>
          <p:nvPr/>
        </p:nvPicPr>
        <p:blipFill>
          <a:blip r:embed="rId7"/>
          <a:stretch>
            <a:fillRect/>
          </a:stretch>
        </p:blipFill>
        <p:spPr>
          <a:xfrm>
            <a:off x="962024" y="4081462"/>
            <a:ext cx="3381375" cy="1457325"/>
          </a:xfrm>
          <a:prstGeom prst="rect">
            <a:avLst/>
          </a:prstGeom>
        </p:spPr>
      </p:pic>
      <p:pic>
        <p:nvPicPr>
          <p:cNvPr id="5" name="Picture 4" descr="Text&#10;&#10;Description automatically generated">
            <a:extLst>
              <a:ext uri="{FF2B5EF4-FFF2-40B4-BE49-F238E27FC236}">
                <a16:creationId xmlns:a16="http://schemas.microsoft.com/office/drawing/2014/main" id="{0F50D395-D4D1-4582-AFC2-49A7574F82D0}"/>
              </a:ext>
            </a:extLst>
          </p:cNvPr>
          <p:cNvPicPr>
            <a:picLocks noChangeAspect="1"/>
          </p:cNvPicPr>
          <p:nvPr/>
        </p:nvPicPr>
        <p:blipFill>
          <a:blip r:embed="rId8"/>
          <a:stretch>
            <a:fillRect/>
          </a:stretch>
        </p:blipFill>
        <p:spPr>
          <a:xfrm>
            <a:off x="6524625" y="4000499"/>
            <a:ext cx="3429000" cy="1619250"/>
          </a:xfrm>
          <a:prstGeom prst="rect">
            <a:avLst/>
          </a:prstGeom>
        </p:spPr>
      </p:pic>
      <p:pic>
        <p:nvPicPr>
          <p:cNvPr id="2" name="Pr8">
            <a:hlinkClick r:id="" action="ppaction://media"/>
            <a:extLst>
              <a:ext uri="{FF2B5EF4-FFF2-40B4-BE49-F238E27FC236}">
                <a16:creationId xmlns:a16="http://schemas.microsoft.com/office/drawing/2014/main" id="{3E4752C2-12D7-4B4E-89BC-AB346B13ED1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2433449" y="5720947"/>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38"/>
    </mc:Choice>
    <mc:Fallback>
      <p:transition spd="slow" advTm="18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F8E7-C721-4C21-882C-A1C1ECCCD84A}"/>
              </a:ext>
            </a:extLst>
          </p:cNvPr>
          <p:cNvSpPr>
            <a:spLocks noGrp="1"/>
          </p:cNvSpPr>
          <p:nvPr>
            <p:ph type="title"/>
          </p:nvPr>
        </p:nvSpPr>
        <p:spPr/>
        <p:txBody>
          <a:bodyPr/>
          <a:lstStyle/>
          <a:p>
            <a:r>
              <a:rPr lang="en-US" dirty="0" err="1"/>
              <a:t>TestNegativeInteger</a:t>
            </a:r>
            <a:endParaRPr lang="en-US" dirty="0"/>
          </a:p>
        </p:txBody>
      </p:sp>
      <p:sp>
        <p:nvSpPr>
          <p:cNvPr id="3" name="Text Placeholder 2">
            <a:extLst>
              <a:ext uri="{FF2B5EF4-FFF2-40B4-BE49-F238E27FC236}">
                <a16:creationId xmlns:a16="http://schemas.microsoft.com/office/drawing/2014/main" id="{E4578B4C-4534-431A-8305-6D6BE52D99EE}"/>
              </a:ext>
            </a:extLst>
          </p:cNvPr>
          <p:cNvSpPr>
            <a:spLocks noGrp="1"/>
          </p:cNvSpPr>
          <p:nvPr>
            <p:ph type="body" idx="1"/>
          </p:nvPr>
        </p:nvSpPr>
        <p:spPr/>
        <p:txBody>
          <a:bodyPr/>
          <a:lstStyle/>
          <a:p>
            <a:r>
              <a:rPr lang="en-US" dirty="0"/>
              <a:t>Noncompliant Code passes:</a:t>
            </a:r>
          </a:p>
        </p:txBody>
      </p:sp>
      <p:pic>
        <p:nvPicPr>
          <p:cNvPr id="7" name="Picture 6" descr="Text&#10;&#10;Description automatically generated">
            <a:extLst>
              <a:ext uri="{FF2B5EF4-FFF2-40B4-BE49-F238E27FC236}">
                <a16:creationId xmlns:a16="http://schemas.microsoft.com/office/drawing/2014/main" id="{5D53DC44-CF0C-4302-BE25-1E1A80E72839}"/>
              </a:ext>
            </a:extLst>
          </p:cNvPr>
          <p:cNvPicPr>
            <a:picLocks noChangeAspect="1"/>
          </p:cNvPicPr>
          <p:nvPr/>
        </p:nvPicPr>
        <p:blipFill>
          <a:blip r:embed="rId4"/>
          <a:stretch>
            <a:fillRect/>
          </a:stretch>
        </p:blipFill>
        <p:spPr>
          <a:xfrm>
            <a:off x="5405438" y="3157536"/>
            <a:ext cx="5063709" cy="1990725"/>
          </a:xfrm>
          <a:prstGeom prst="rect">
            <a:avLst/>
          </a:prstGeom>
        </p:spPr>
      </p:pic>
      <p:pic>
        <p:nvPicPr>
          <p:cNvPr id="9" name="Picture 8" descr="Text&#10;&#10;Description automatically generated">
            <a:extLst>
              <a:ext uri="{FF2B5EF4-FFF2-40B4-BE49-F238E27FC236}">
                <a16:creationId xmlns:a16="http://schemas.microsoft.com/office/drawing/2014/main" id="{08A0DC0E-F512-4483-ABF5-0F13C5C0203A}"/>
              </a:ext>
            </a:extLst>
          </p:cNvPr>
          <p:cNvPicPr>
            <a:picLocks noChangeAspect="1"/>
          </p:cNvPicPr>
          <p:nvPr/>
        </p:nvPicPr>
        <p:blipFill>
          <a:blip r:embed="rId5"/>
          <a:stretch>
            <a:fillRect/>
          </a:stretch>
        </p:blipFill>
        <p:spPr>
          <a:xfrm>
            <a:off x="723899" y="3157536"/>
            <a:ext cx="4523057" cy="2257424"/>
          </a:xfrm>
          <a:prstGeom prst="rect">
            <a:avLst/>
          </a:prstGeom>
        </p:spPr>
      </p:pic>
      <p:pic>
        <p:nvPicPr>
          <p:cNvPr id="4" name="Pr9">
            <a:hlinkClick r:id="" action="ppaction://media"/>
            <a:extLst>
              <a:ext uri="{FF2B5EF4-FFF2-40B4-BE49-F238E27FC236}">
                <a16:creationId xmlns:a16="http://schemas.microsoft.com/office/drawing/2014/main" id="{96143158-BE70-43ED-A3AF-5855C921BC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74562" y="5699927"/>
            <a:ext cx="406400" cy="406400"/>
          </a:xfrm>
          <a:prstGeom prst="rect">
            <a:avLst/>
          </a:prstGeom>
        </p:spPr>
      </p:pic>
    </p:spTree>
    <p:extLst>
      <p:ext uri="{BB962C8B-B14F-4D97-AF65-F5344CB8AC3E}">
        <p14:creationId xmlns:p14="http://schemas.microsoft.com/office/powerpoint/2010/main" val="1808864390"/>
      </p:ext>
    </p:extLst>
  </p:cSld>
  <p:clrMapOvr>
    <a:masterClrMapping/>
  </p:clrMapOvr>
  <mc:AlternateContent xmlns:mc="http://schemas.openxmlformats.org/markup-compatibility/2006">
    <mc:Choice xmlns:p14="http://schemas.microsoft.com/office/powerpoint/2010/main" Requires="p14">
      <p:transition spd="slow" p14:dur="2000" advTm="24218"/>
    </mc:Choice>
    <mc:Fallback>
      <p:transition spd="slow" advTm="24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www.w3.org/XML/1998/namespace"/>
    <ds:schemaRef ds:uri="http://schemas.microsoft.com/office/2006/metadata/properties"/>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2651</TotalTime>
  <Words>821</Words>
  <Application>Microsoft Office PowerPoint</Application>
  <PresentationFormat>Widescreen</PresentationFormat>
  <Paragraphs>120</Paragraphs>
  <Slides>18</Slides>
  <Notes>14</Notes>
  <HiddenSlides>0</HiddenSlides>
  <MMClips>18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TestNegativeInteger</vt:lpstr>
      <vt:lpstr>TestPositiveInteger</vt:lpstr>
      <vt:lpstr>TestPositiveInteger</vt:lpstr>
      <vt:lpstr>Test Implicit Type Conversion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Bez Zambiazzi, Diego</cp:lastModifiedBy>
  <cp:revision>77</cp:revision>
  <dcterms:created xsi:type="dcterms:W3CDTF">2020-08-19T17:59:24Z</dcterms:created>
  <dcterms:modified xsi:type="dcterms:W3CDTF">2021-08-15T22:55:44Z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